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6" r:id="rId6"/>
    <p:sldId id="275" r:id="rId7"/>
    <p:sldId id="277" r:id="rId8"/>
    <p:sldId id="260" r:id="rId9"/>
    <p:sldId id="268" r:id="rId10"/>
    <p:sldId id="295" r:id="rId11"/>
    <p:sldId id="264" r:id="rId12"/>
    <p:sldId id="269" r:id="rId13"/>
    <p:sldId id="288" r:id="rId14"/>
    <p:sldId id="293" r:id="rId15"/>
    <p:sldId id="294" r:id="rId16"/>
    <p:sldId id="297" r:id="rId17"/>
    <p:sldId id="261" r:id="rId18"/>
    <p:sldId id="270" r:id="rId19"/>
    <p:sldId id="271" r:id="rId20"/>
    <p:sldId id="280" r:id="rId21"/>
    <p:sldId id="272" r:id="rId22"/>
    <p:sldId id="286" r:id="rId23"/>
    <p:sldId id="290" r:id="rId24"/>
    <p:sldId id="291" r:id="rId25"/>
    <p:sldId id="292" r:id="rId26"/>
    <p:sldId id="299" r:id="rId27"/>
    <p:sldId id="300" r:id="rId28"/>
    <p:sldId id="287" r:id="rId29"/>
    <p:sldId id="262" r:id="rId30"/>
    <p:sldId id="281" r:id="rId31"/>
    <p:sldId id="282" r:id="rId32"/>
    <p:sldId id="301" r:id="rId33"/>
    <p:sldId id="302" r:id="rId34"/>
    <p:sldId id="303" r:id="rId35"/>
    <p:sldId id="273" r:id="rId36"/>
    <p:sldId id="274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9822" autoAdjust="0"/>
  </p:normalViewPr>
  <p:slideViewPr>
    <p:cSldViewPr snapToGrid="0">
      <p:cViewPr varScale="1">
        <p:scale>
          <a:sx n="61" d="100"/>
          <a:sy n="61" d="100"/>
        </p:scale>
        <p:origin x="78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0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Progress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B753C"/>
            </a:solidFill>
            <a:ln>
              <a:noFill/>
            </a:ln>
            <a:effectLst/>
          </c:spPr>
          <c:invertIfNegative val="0"/>
          <c:cat>
            <c:strRef>
              <c:f>Sheet2!$A$23:$A$27</c:f>
              <c:strCache>
                <c:ptCount val="5"/>
                <c:pt idx="0">
                  <c:v>Total Progress</c:v>
                </c:pt>
                <c:pt idx="1">
                  <c:v>Research</c:v>
                </c:pt>
                <c:pt idx="2">
                  <c:v>Prototyping</c:v>
                </c:pt>
                <c:pt idx="3">
                  <c:v>Testing</c:v>
                </c:pt>
                <c:pt idx="4">
                  <c:v>Build</c:v>
                </c:pt>
              </c:strCache>
            </c:strRef>
          </c:cat>
          <c:val>
            <c:numRef>
              <c:f>Sheet2!$B$23:$B$27</c:f>
              <c:numCache>
                <c:formatCode>0%</c:formatCode>
                <c:ptCount val="5"/>
                <c:pt idx="0">
                  <c:v>0.51</c:v>
                </c:pt>
                <c:pt idx="1">
                  <c:v>1</c:v>
                </c:pt>
                <c:pt idx="2">
                  <c:v>0.79</c:v>
                </c:pt>
                <c:pt idx="3">
                  <c:v>0.06</c:v>
                </c:pt>
                <c:pt idx="4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32384"/>
        <c:axId val="99532944"/>
      </c:barChart>
      <c:catAx>
        <c:axId val="995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32944"/>
        <c:crosses val="autoZero"/>
        <c:auto val="1"/>
        <c:lblAlgn val="ctr"/>
        <c:lblOffset val="100"/>
        <c:noMultiLvlLbl val="0"/>
      </c:catAx>
      <c:valAx>
        <c:axId val="99532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323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638CEB-AFF9-4E95-8FFC-CE81D7587454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4014B23-7B3C-4964-847D-C241782491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ah\Downloads\10969446_10152671063566476_190406433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773"/>
            <a:ext cx="12192000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P.R.E.S.S. </a:t>
            </a:r>
            <a:br>
              <a:rPr lang="en-US" dirty="0" smtClean="0"/>
            </a:br>
            <a:r>
              <a:rPr lang="en-US" dirty="0" smtClean="0"/>
              <a:t>Pressure </a:t>
            </a:r>
            <a:r>
              <a:rPr lang="en-US" dirty="0" smtClean="0"/>
              <a:t>Reactive Electronic Solar </a:t>
            </a:r>
            <a:r>
              <a:rPr lang="en-US" dirty="0" smtClean="0"/>
              <a:t>Stones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8" y="3602051"/>
            <a:ext cx="3820887" cy="21565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 # 20</a:t>
            </a:r>
          </a:p>
          <a:p>
            <a:r>
              <a:rPr lang="en-US" dirty="0" smtClean="0"/>
              <a:t>Amanda Ross (EE)</a:t>
            </a:r>
          </a:p>
          <a:p>
            <a:r>
              <a:rPr lang="en-US" dirty="0" smtClean="0"/>
              <a:t>Benjamin Gafoor (EE)</a:t>
            </a:r>
          </a:p>
          <a:p>
            <a:r>
              <a:rPr lang="en-US" dirty="0" smtClean="0"/>
              <a:t>Mariah Kenny (EE)</a:t>
            </a:r>
          </a:p>
          <a:p>
            <a:r>
              <a:rPr lang="en-US" dirty="0" smtClean="0"/>
              <a:t>Phillip Dunlop (EE)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4629" y="3602037"/>
            <a:ext cx="288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Funded by:</a:t>
            </a:r>
          </a:p>
          <a:p>
            <a:r>
              <a:rPr lang="en-US" dirty="0" err="1" smtClean="0"/>
              <a:t>Leidos</a:t>
            </a:r>
            <a:endParaRPr lang="en-US" dirty="0" smtClean="0"/>
          </a:p>
          <a:p>
            <a:r>
              <a:rPr lang="en-US" dirty="0" smtClean="0"/>
              <a:t>Duke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533400"/>
            <a:ext cx="10972800" cy="990600"/>
          </a:xfrm>
        </p:spPr>
        <p:txBody>
          <a:bodyPr/>
          <a:lstStyle/>
          <a:p>
            <a:r>
              <a:rPr lang="en-US" dirty="0" smtClean="0"/>
              <a:t>Lighting Flow Chart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27" y="1524000"/>
            <a:ext cx="7865745" cy="489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 – WS2812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327" y="1627909"/>
            <a:ext cx="5638800" cy="4876800"/>
          </a:xfrm>
        </p:spPr>
        <p:txBody>
          <a:bodyPr/>
          <a:lstStyle/>
          <a:p>
            <a:r>
              <a:rPr lang="en-US" dirty="0"/>
              <a:t>LED with low driving voltage, environmental protection and energy saving, high brightness, </a:t>
            </a:r>
            <a:r>
              <a:rPr lang="en-US" dirty="0" smtClean="0"/>
              <a:t>viewing </a:t>
            </a:r>
            <a:r>
              <a:rPr lang="en-US" dirty="0"/>
              <a:t>angle is large, good consistency, low power, long life and other advantages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 </a:t>
            </a:r>
            <a:r>
              <a:rPr lang="en-US" dirty="0"/>
              <a:t>LED driver built </a:t>
            </a:r>
            <a:r>
              <a:rPr lang="en-US" dirty="0" smtClean="0"/>
              <a:t>into each individual LED</a:t>
            </a:r>
          </a:p>
          <a:p>
            <a:r>
              <a:rPr lang="en-US" dirty="0" smtClean="0"/>
              <a:t>Comes mounted on </a:t>
            </a:r>
            <a:r>
              <a:rPr lang="en-US" dirty="0" err="1" smtClean="0"/>
              <a:t>flexboard</a:t>
            </a:r>
            <a:r>
              <a:rPr lang="en-US" dirty="0" smtClean="0"/>
              <a:t> PCB</a:t>
            </a:r>
          </a:p>
          <a:p>
            <a:r>
              <a:rPr lang="en-US" dirty="0" smtClean="0"/>
              <a:t>Comes with weatherproof casing</a:t>
            </a:r>
          </a:p>
          <a:p>
            <a:r>
              <a:rPr lang="en-US" dirty="0" smtClean="0"/>
              <a:t>RGB colors gives 16777216 possible colors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19" y="955964"/>
            <a:ext cx="3573069" cy="2272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16" y="3837710"/>
            <a:ext cx="3726873" cy="24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461963"/>
            <a:ext cx="6456218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WS2812 Specifications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48817133"/>
              </p:ext>
            </p:extLst>
          </p:nvPr>
        </p:nvGraphicFramePr>
        <p:xfrm>
          <a:off x="193183" y="1663700"/>
          <a:ext cx="5420102" cy="418165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10051"/>
                <a:gridCol w="2710051"/>
              </a:tblGrid>
              <a:tr h="5122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Rating</a:t>
                      </a:r>
                      <a:endParaRPr lang="en-US" sz="1800" dirty="0"/>
                    </a:p>
                  </a:txBody>
                  <a:tcPr/>
                </a:tc>
              </a:tr>
              <a:tr h="6668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Power Supply Voltage VDD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+3.5 - +5V</a:t>
                      </a:r>
                      <a:endParaRPr lang="en-US" sz="1800" dirty="0"/>
                    </a:p>
                  </a:txBody>
                  <a:tcPr/>
                </a:tc>
              </a:tr>
              <a:tr h="4724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Input</a:t>
                      </a:r>
                      <a:r>
                        <a:rPr lang="en-US" sz="1800" baseline="0" dirty="0" smtClean="0"/>
                        <a:t> Voltage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-0.5-0.5 V</a:t>
                      </a:r>
                      <a:endParaRPr lang="en-US" sz="1800" dirty="0"/>
                    </a:p>
                  </a:txBody>
                  <a:tcPr/>
                </a:tc>
              </a:tr>
              <a:tr h="4724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Viewing Angle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 degrees</a:t>
                      </a:r>
                      <a:endParaRPr lang="en-US" sz="1800" dirty="0"/>
                    </a:p>
                  </a:txBody>
                  <a:tcPr/>
                </a:tc>
              </a:tr>
              <a:tr h="4724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RGB IC Characteristic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Intensity + Voltage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</a:txBody>
                  <a:tcPr/>
                </a:tc>
              </a:tr>
              <a:tr h="4724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390-420 mcd</a:t>
                      </a:r>
                      <a:r>
                        <a:rPr lang="en-US" sz="1800" baseline="0" dirty="0" smtClean="0"/>
                        <a:t>       2-2.2 V</a:t>
                      </a:r>
                      <a:endParaRPr lang="en-US" sz="1800" dirty="0"/>
                    </a:p>
                  </a:txBody>
                  <a:tcPr/>
                </a:tc>
              </a:tr>
              <a:tr h="4724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660-720 mcd</a:t>
                      </a:r>
                      <a:r>
                        <a:rPr lang="en-US" sz="1800" dirty="0" smtClean="0"/>
                        <a:t>       3-3.4 V</a:t>
                      </a:r>
                      <a:endParaRPr lang="en-US" sz="1800" dirty="0"/>
                    </a:p>
                  </a:txBody>
                  <a:tcPr/>
                </a:tc>
              </a:tr>
              <a:tr h="4724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180-200 mcd</a:t>
                      </a:r>
                      <a:r>
                        <a:rPr lang="en-US" sz="1800" dirty="0" smtClean="0"/>
                        <a:t>       3-3.4 V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4" t="33451" r="38532" b="36091"/>
          <a:stretch/>
        </p:blipFill>
        <p:spPr bwMode="auto">
          <a:xfrm>
            <a:off x="6910754" y="1331333"/>
            <a:ext cx="3721995" cy="26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3751" y="40031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292934"/>
                </a:solidFill>
              </a:rPr>
              <a:t>Each LED takes 8 bits for each primary color for brightness, requiring 24 bits to program </a:t>
            </a:r>
            <a:r>
              <a:rPr lang="en-US" sz="2400" smtClean="0">
                <a:solidFill>
                  <a:srgbClr val="292934"/>
                </a:solidFill>
              </a:rPr>
              <a:t>an individual LED.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WS2812 Specifications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71834"/>
              </p:ext>
            </p:extLst>
          </p:nvPr>
        </p:nvGraphicFramePr>
        <p:xfrm>
          <a:off x="1597278" y="4252575"/>
          <a:ext cx="8997442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47062"/>
                <a:gridCol w="278638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TH+TL = 1.25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code,</a:t>
                      </a:r>
                      <a:r>
                        <a:rPr lang="en-US" baseline="0" dirty="0" smtClean="0"/>
                        <a:t> high voltage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 150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code, low voltage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 150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code, high voltage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 150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code, high voltage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 150 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voltage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Above 50 µs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2015401"/>
            <a:ext cx="30575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MCU Output for LEDs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4971143" cy="4746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50" y="1524000"/>
            <a:ext cx="5296921" cy="2304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6586" y="2220686"/>
            <a:ext cx="138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25647" y="345893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 CLK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6708" y="547473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SMCLK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24883"/>
              </p:ext>
            </p:extLst>
          </p:nvPr>
        </p:nvGraphicFramePr>
        <p:xfrm>
          <a:off x="6002450" y="4399291"/>
          <a:ext cx="5453724" cy="1463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26862"/>
                <a:gridCol w="2726862"/>
              </a:tblGrid>
              <a:tr h="297362">
                <a:tc>
                  <a:txBody>
                    <a:bodyPr/>
                    <a:lstStyle/>
                    <a:p>
                      <a:r>
                        <a:rPr lang="en-US" dirty="0" smtClean="0"/>
                        <a:t>Signal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297362">
                <a:tc>
                  <a:txBody>
                    <a:bodyPr/>
                    <a:lstStyle/>
                    <a:p>
                      <a:r>
                        <a:rPr lang="en-US" dirty="0" smtClean="0"/>
                        <a:t>LED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305 kHz</a:t>
                      </a:r>
                      <a:endParaRPr lang="en-US" dirty="0"/>
                    </a:p>
                  </a:txBody>
                  <a:tcPr/>
                </a:tc>
              </a:tr>
              <a:tr h="297362">
                <a:tc>
                  <a:txBody>
                    <a:bodyPr/>
                    <a:lstStyle/>
                    <a:p>
                      <a:r>
                        <a:rPr lang="en-US" dirty="0" smtClean="0"/>
                        <a:t>SPI</a:t>
                      </a:r>
                      <a:r>
                        <a:rPr lang="en-US" baseline="0" dirty="0" smtClean="0"/>
                        <a:t> CLK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MHz</a:t>
                      </a:r>
                      <a:endParaRPr lang="en-US" dirty="0"/>
                    </a:p>
                  </a:txBody>
                  <a:tcPr/>
                </a:tc>
              </a:tr>
              <a:tr h="297362">
                <a:tc>
                  <a:txBody>
                    <a:bodyPr/>
                    <a:lstStyle/>
                    <a:p>
                      <a:r>
                        <a:rPr lang="en-US" dirty="0" smtClean="0"/>
                        <a:t>SMCLK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MHz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 Inside Stone</a:t>
            </a:r>
            <a:endParaRPr lang="en-US" dirty="0"/>
          </a:p>
        </p:txBody>
      </p:sp>
      <p:pic>
        <p:nvPicPr>
          <p:cNvPr id="2050" name="Picture 2" descr="https://fbcdn-sphotos-f-a.akamaihd.net/hphotos-ak-xap1/v/t1.0-9/10991229_10103887923761462_8620955034075758712_n.jpg?oh=fe46e06e55900a102bee238a23a2d80d&amp;oe=55504489&amp;__gda__=1431761628_292cebca96eb0ee89d05436caf281ca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2037"/>
            <a:ext cx="2657963" cy="35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bcdn-sphotos-d-a.akamaihd.net/hphotos-ak-xfp1/v/t1.0-9/11000280_10103887923791402_2732155065217570094_n.jpg?oh=700bcc119036f934c6f4119fb119c802&amp;oe=5594FA60&amp;__gda__=1430814981_85ead2dfa63f5d7bc379e06b261d26f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00" y="2146999"/>
            <a:ext cx="2657963" cy="35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961"/>
            <a:ext cx="2658207" cy="3548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70" y="2149517"/>
            <a:ext cx="2810974" cy="35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Luminance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91" y="1371599"/>
            <a:ext cx="7306491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61375"/>
            <a:ext cx="5384800" cy="4730281"/>
          </a:xfrm>
        </p:spPr>
        <p:txBody>
          <a:bodyPr/>
          <a:lstStyle/>
          <a:p>
            <a:r>
              <a:rPr lang="en-US" dirty="0" smtClean="0"/>
              <a:t>Solar Panel – Monocrystalline PV Panel</a:t>
            </a:r>
          </a:p>
          <a:p>
            <a:r>
              <a:rPr lang="en-US" dirty="0" smtClean="0"/>
              <a:t>Charge Controller – MPPT Solar Charger using LT3652</a:t>
            </a:r>
          </a:p>
          <a:p>
            <a:r>
              <a:rPr lang="en-US" dirty="0" smtClean="0"/>
              <a:t>Battery – Lithium Ion Battery</a:t>
            </a:r>
            <a:endParaRPr lang="en-US" dirty="0"/>
          </a:p>
        </p:txBody>
      </p:sp>
      <p:pic>
        <p:nvPicPr>
          <p:cNvPr id="1026" name="Picture 2" descr="https://fbcdn-sphotos-h-a.akamaihd.net/hphotos-ak-xpf1/v/t34.0-12/10994806_10103892155605812_2071215934_n.jpg?oh=b7f3a0f5497ec314480f3eaea589da87&amp;oe=54E8733D&amp;__gda__=1424517036_56ddfc97db3532aa86879c2d0ee5edc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7"/>
          <a:stretch/>
        </p:blipFill>
        <p:spPr bwMode="auto">
          <a:xfrm>
            <a:off x="785611" y="1549557"/>
            <a:ext cx="4185053" cy="49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 – Monocrystalline PV Panel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1880375"/>
              </p:ext>
            </p:extLst>
          </p:nvPr>
        </p:nvGraphicFramePr>
        <p:xfrm>
          <a:off x="609600" y="1673225"/>
          <a:ext cx="5288924" cy="431102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18606"/>
                <a:gridCol w="2470318"/>
              </a:tblGrid>
              <a:tr h="6662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Specifications</a:t>
                      </a:r>
                      <a:endParaRPr lang="en-US" sz="2400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95025" marR="95025"/>
                </a:tc>
              </a:tr>
              <a:tr h="6662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Dimensions</a:t>
                      </a:r>
                      <a:endParaRPr lang="en-US" sz="2400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r>
                        <a:rPr lang="en-US" sz="2400" baseline="0" dirty="0" smtClean="0"/>
                        <a:t> X 4.5 inches</a:t>
                      </a:r>
                      <a:endParaRPr lang="en-US" sz="2400" dirty="0"/>
                    </a:p>
                  </a:txBody>
                  <a:tcPr marL="95025" marR="95025"/>
                </a:tc>
              </a:tr>
              <a:tr h="6662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Open Circuit Voltage</a:t>
                      </a:r>
                      <a:endParaRPr lang="en-US" sz="2400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8V</a:t>
                      </a:r>
                      <a:endParaRPr lang="en-US" sz="2400" dirty="0"/>
                    </a:p>
                  </a:txBody>
                  <a:tcPr marL="95025" marR="95025"/>
                </a:tc>
              </a:tr>
              <a:tr h="6662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Short Circuit</a:t>
                      </a:r>
                      <a:r>
                        <a:rPr lang="en-US" sz="2400" baseline="0" dirty="0" smtClean="0"/>
                        <a:t> Current</a:t>
                      </a:r>
                      <a:endParaRPr lang="en-US" sz="2400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310 mA</a:t>
                      </a:r>
                      <a:endParaRPr lang="en-US" sz="2400" dirty="0"/>
                    </a:p>
                  </a:txBody>
                  <a:tcPr marL="95025" marR="95025"/>
                </a:tc>
              </a:tr>
              <a:tr h="6662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Power Supplied</a:t>
                      </a:r>
                      <a:endParaRPr lang="en-US" sz="2400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 Watts</a:t>
                      </a:r>
                      <a:endParaRPr lang="en-US" sz="2400" dirty="0"/>
                    </a:p>
                  </a:txBody>
                  <a:tcPr marL="95025" marR="95025"/>
                </a:tc>
              </a:tr>
              <a:tr h="6662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Efficiency</a:t>
                      </a:r>
                      <a:endParaRPr lang="en-US" sz="2400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15-15.2%</a:t>
                      </a:r>
                      <a:endParaRPr lang="en-US" sz="2400" dirty="0"/>
                    </a:p>
                  </a:txBody>
                  <a:tcPr marL="95025" marR="95025"/>
                </a:tc>
              </a:tr>
            </a:tbl>
          </a:graphicData>
        </a:graphic>
      </p:graphicFrame>
      <p:pic>
        <p:nvPicPr>
          <p:cNvPr id="2052" name="Picture 4" descr="https://fbcdn-sphotos-h-a.akamaihd.net/hphotos-ak-xpf1/v/t34.0-12/11008954_937493076263702_1482897396_n.jpg?oh=01dccafaa51a3ac8a52f38ea5c6dd8e7&amp;oe=54E79BFB&amp;__gda__=1424454827_f0e38c851b4df961a926d494d9a14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10" y="2580650"/>
            <a:ext cx="5864751" cy="27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 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LT3652 regulates voltage for MPPT tracking and peak output voltages. </a:t>
            </a:r>
          </a:p>
          <a:p>
            <a:r>
              <a:rPr lang="en-US" dirty="0" smtClean="0"/>
              <a:t>Adjustable input voltage range from 5V – 32V and charge rate up to 2A. </a:t>
            </a:r>
          </a:p>
          <a:p>
            <a:r>
              <a:rPr lang="en-US" dirty="0" smtClean="0"/>
              <a:t>Input supply regulation circuit at the </a:t>
            </a:r>
            <a:r>
              <a:rPr lang="en-US" dirty="0" err="1" smtClean="0"/>
              <a:t>Vin_reg</a:t>
            </a:r>
            <a:r>
              <a:rPr lang="en-US" dirty="0" smtClean="0"/>
              <a:t> pin keeps a minimum input voltage at 2.7V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9349" r="58749" b="44670"/>
          <a:stretch/>
        </p:blipFill>
        <p:spPr bwMode="auto">
          <a:xfrm>
            <a:off x="7150948" y="1151549"/>
            <a:ext cx="3381568" cy="221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fbcdn-sphotos-h-a.akamaihd.net/hphotos-ak-xpf1/v/t34.0-12/11008954_937529819593361_1422950486_n.jpg?oh=953f95ff5cfe522c5645af760ee0db57&amp;oe=54E84B10&amp;__gda__=1424456128_da63dab6b6bfbb0ac9605846c5531d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9351">
            <a:off x="7765961" y="3889592"/>
            <a:ext cx="2186547" cy="21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295504" y="5700582"/>
            <a:ext cx="1062126" cy="82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78316" y="4315216"/>
            <a:ext cx="0" cy="12947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78316" y="4824092"/>
            <a:ext cx="70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4mm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83827" y="5708820"/>
            <a:ext cx="70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rovide the user an easy way to brighten an outdoor pathway</a:t>
            </a:r>
          </a:p>
          <a:p>
            <a:r>
              <a:rPr lang="en-US" dirty="0" smtClean="0"/>
              <a:t>To use renewable energy as a power source specifically solar energy</a:t>
            </a:r>
          </a:p>
          <a:p>
            <a:r>
              <a:rPr lang="en-US" dirty="0" smtClean="0"/>
              <a:t>Design a system that is completely self sustained and easily operated by the user.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Mariah\Downloads\Power 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921089"/>
            <a:ext cx="8636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 Schematic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23369" r="2527" b="19203"/>
          <a:stretch/>
        </p:blipFill>
        <p:spPr bwMode="auto">
          <a:xfrm>
            <a:off x="159027" y="1534738"/>
            <a:ext cx="1183419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5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h-a.akamaihd.net/hphotos-ak-xpf1/v/t34.0-12/11004266_937526429593700_1868473847_n.jpg?oh=acddc8f665c710215a56549f4cb2ecb5&amp;oe=54E749B8&amp;__gda__=1424512936_46f53632bca293fc04fd0d1ccbea96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4" y="4208420"/>
            <a:ext cx="4354892" cy="26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– Polymer Lithium Ion Battery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2000 </a:t>
            </a:r>
            <a:r>
              <a:rPr lang="en-US" dirty="0" err="1" smtClean="0"/>
              <a:t>mAH</a:t>
            </a:r>
            <a:r>
              <a:rPr lang="en-US" dirty="0" smtClean="0"/>
              <a:t> lithium ion batteries stacked in parallel to increase amount of storage. </a:t>
            </a:r>
          </a:p>
          <a:p>
            <a:r>
              <a:rPr lang="en-US" dirty="0" smtClean="0"/>
              <a:t>Great for extreme weather conditions ranging from -25 to 60 C.</a:t>
            </a:r>
          </a:p>
          <a:p>
            <a:r>
              <a:rPr lang="en-US" dirty="0" smtClean="0"/>
              <a:t>Charged in 4 hours of direct sunlight from solar panel.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520442"/>
              </p:ext>
            </p:extLst>
          </p:nvPr>
        </p:nvGraphicFramePr>
        <p:xfrm>
          <a:off x="6197600" y="1673226"/>
          <a:ext cx="4854306" cy="23192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27153"/>
                <a:gridCol w="2427153"/>
              </a:tblGrid>
              <a:tr h="463845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025" marR="95025"/>
                </a:tc>
              </a:tr>
              <a:tr h="463845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Capacity</a:t>
                      </a:r>
                      <a:endParaRPr lang="en-US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Ah</a:t>
                      </a:r>
                      <a:endParaRPr lang="en-US" dirty="0"/>
                    </a:p>
                  </a:txBody>
                  <a:tcPr marL="95025" marR="95025"/>
                </a:tc>
              </a:tr>
              <a:tr h="463845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Voltage</a:t>
                      </a:r>
                      <a:endParaRPr lang="en-US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 V</a:t>
                      </a:r>
                      <a:endParaRPr lang="en-US" dirty="0"/>
                    </a:p>
                  </a:txBody>
                  <a:tcPr marL="95025" marR="95025"/>
                </a:tc>
              </a:tr>
              <a:tr h="463845">
                <a:tc>
                  <a:txBody>
                    <a:bodyPr/>
                    <a:lstStyle/>
                    <a:p>
                      <a:r>
                        <a:rPr lang="en-US" dirty="0" smtClean="0"/>
                        <a:t>Charge voltage</a:t>
                      </a:r>
                      <a:endParaRPr lang="en-US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 V</a:t>
                      </a:r>
                      <a:endParaRPr lang="en-US" dirty="0"/>
                    </a:p>
                  </a:txBody>
                  <a:tcPr marL="95025" marR="95025"/>
                </a:tc>
              </a:tr>
              <a:tr h="463845">
                <a:tc>
                  <a:txBody>
                    <a:bodyPr/>
                    <a:lstStyle/>
                    <a:p>
                      <a:r>
                        <a:rPr lang="en-US" dirty="0" smtClean="0"/>
                        <a:t>Discharge Current</a:t>
                      </a:r>
                      <a:endParaRPr lang="en-US" dirty="0"/>
                    </a:p>
                  </a:txBody>
                  <a:tcPr marL="95025" marR="95025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A continuous</a:t>
                      </a:r>
                      <a:endParaRPr lang="en-US" baseline="0" dirty="0" smtClean="0"/>
                    </a:p>
                  </a:txBody>
                  <a:tcPr marL="95025" marR="95025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10643286" y="5552303"/>
            <a:ext cx="8238" cy="5601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96432" y="5436973"/>
            <a:ext cx="1103871" cy="11368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748584" y="6178378"/>
            <a:ext cx="1754659" cy="46131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69146" y="5693889"/>
            <a:ext cx="84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19mm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20824752">
            <a:off x="9468424" y="6380798"/>
            <a:ext cx="84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54mm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rot="2784129">
            <a:off x="7526780" y="5957142"/>
            <a:ext cx="845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34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 – DC Converters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 descr="https://fbcdn-sphotos-h-a.akamaihd.net/hphotos-ak-xpf1/v/t34.0-12/11004761_937519126261097_1064137392_n.jpg?oh=b1773d2809b582446a5d1090ca7b0827&amp;oe=54E75855&amp;__gda__=1424463109_89c2324a54aea1669132fd5a040a9e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5" y="1515537"/>
            <a:ext cx="3039414" cy="48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18660" r="45305" b="32872"/>
          <a:stretch/>
        </p:blipFill>
        <p:spPr bwMode="auto">
          <a:xfrm>
            <a:off x="4757531" y="1834767"/>
            <a:ext cx="6983895" cy="354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1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Vs. Wi-Fi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needed to be made between Wi-Fi and Bluetooth for the wireless communication between the stones. </a:t>
            </a:r>
          </a:p>
          <a:p>
            <a:r>
              <a:rPr lang="en-US" dirty="0" smtClean="0"/>
              <a:t>Wi-Fi has much faster transmission speeds and longer range. However uses much more power and is more complex to implement. </a:t>
            </a:r>
          </a:p>
          <a:p>
            <a:r>
              <a:rPr lang="en-US" dirty="0" smtClean="0"/>
              <a:t>Bluetooth is energy efficient and simpler to utilize. Slower transmission  speeds and shorter range will not be an impact on our project.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6" y="4432026"/>
            <a:ext cx="2447649" cy="1929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30" y="4406269"/>
            <a:ext cx="1264544" cy="1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941194" cy="4876800"/>
          </a:xfrm>
        </p:spPr>
        <p:txBody>
          <a:bodyPr/>
          <a:lstStyle/>
          <a:p>
            <a:r>
              <a:rPr lang="en-US" dirty="0" smtClean="0"/>
              <a:t>The Bluetooth module that was chosen was the CC2541 from TI.</a:t>
            </a:r>
          </a:p>
          <a:p>
            <a:r>
              <a:rPr lang="en-US" dirty="0" smtClean="0"/>
              <a:t> Very low power consumption. 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88019" y="1299407"/>
          <a:ext cx="5640946" cy="452232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20473"/>
                <a:gridCol w="2820473"/>
              </a:tblGrid>
              <a:tr h="505327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6579">
                <a:tc>
                  <a:txBody>
                    <a:bodyPr/>
                    <a:lstStyle/>
                    <a:p>
                      <a:r>
                        <a:rPr lang="en-US" dirty="0" smtClean="0"/>
                        <a:t>Bluetooth Standard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Bluetooth Low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</a:tr>
              <a:tr h="551376">
                <a:tc>
                  <a:txBody>
                    <a:bodyPr/>
                    <a:lstStyle/>
                    <a:p>
                      <a:r>
                        <a:rPr lang="en-US" dirty="0" smtClean="0"/>
                        <a:t>Flash Size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  <a:tr h="583808">
                <a:tc>
                  <a:txBody>
                    <a:bodyPr/>
                    <a:lstStyle/>
                    <a:p>
                      <a:r>
                        <a:rPr lang="en-US" dirty="0" smtClean="0"/>
                        <a:t>RAM size</a:t>
                      </a:r>
                      <a:r>
                        <a:rPr lang="en-US" baseline="0" dirty="0" smtClean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51376">
                <a:tc>
                  <a:txBody>
                    <a:bodyPr/>
                    <a:lstStyle/>
                    <a:p>
                      <a:r>
                        <a:rPr lang="en-US" dirty="0" smtClean="0"/>
                        <a:t>RX Current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17.9</a:t>
                      </a:r>
                      <a:endParaRPr lang="en-US" dirty="0"/>
                    </a:p>
                  </a:txBody>
                  <a:tcPr/>
                </a:tc>
              </a:tr>
              <a:tr h="616243">
                <a:tc>
                  <a:txBody>
                    <a:bodyPr/>
                    <a:lstStyle/>
                    <a:p>
                      <a:r>
                        <a:rPr lang="en-US" dirty="0" smtClean="0"/>
                        <a:t>Standby Current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uA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583810">
                <a:tc>
                  <a:txBody>
                    <a:bodyPr/>
                    <a:lstStyle/>
                    <a:p>
                      <a:r>
                        <a:rPr lang="en-US" dirty="0" smtClean="0"/>
                        <a:t>Wakeup Time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58381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 Voltage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2 - 3.6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43" y="3439527"/>
            <a:ext cx="2954004" cy="22908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492843" y="4497859"/>
            <a:ext cx="1087395" cy="12325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8097" y="5115697"/>
            <a:ext cx="1878227" cy="7002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8601351">
            <a:off x="3731365" y="4920930"/>
            <a:ext cx="103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6.15mm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243657">
            <a:off x="1837267" y="5465805"/>
            <a:ext cx="103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6.15mm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36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/>
        </p:nvSpPr>
        <p:spPr>
          <a:xfrm>
            <a:off x="609600" y="4191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Bluetooth Module 	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>
          <a:xfrm>
            <a:off x="598867" y="1409700"/>
            <a:ext cx="607453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Bluetooth Module will be run in Network Processor mode. </a:t>
            </a:r>
          </a:p>
          <a:p>
            <a:r>
              <a:rPr lang="en-US" dirty="0" smtClean="0"/>
              <a:t>Application code is run in the MSP430 while the BLE stack is run in the CC2541. Communication between the chips via SPI. </a:t>
            </a:r>
          </a:p>
          <a:p>
            <a:r>
              <a:rPr lang="en-US" dirty="0" smtClean="0"/>
              <a:t>Beneficial as the Code Composer environment and MSP430 are more familiar than the IAR environment and the CC2541.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46" y="914400"/>
            <a:ext cx="3976554" cy="5679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99156" y="796079"/>
            <a:ext cx="4189927" cy="107061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32344" y="42674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MSP430F5529</a:t>
            </a:r>
          </a:p>
        </p:txBody>
      </p:sp>
    </p:spTree>
    <p:extLst>
      <p:ext uri="{BB962C8B-B14F-4D97-AF65-F5344CB8AC3E}">
        <p14:creationId xmlns:p14="http://schemas.microsoft.com/office/powerpoint/2010/main" val="27135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98600"/>
            <a:ext cx="7213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MMA8653FC 3 Axis 10-bit Accelerometer</a:t>
            </a:r>
          </a:p>
          <a:p>
            <a:r>
              <a:rPr lang="en-US" dirty="0"/>
              <a:t>Designed to Slave to a Master Microcontroller </a:t>
            </a:r>
            <a:r>
              <a:rPr lang="en-US" dirty="0" smtClean="0"/>
              <a:t>Unit</a:t>
            </a:r>
          </a:p>
          <a:p>
            <a:r>
              <a:rPr lang="en-US" dirty="0" smtClean="0"/>
              <a:t>Monitors inertial events while still remaining in a low power mode during periods of inactivity</a:t>
            </a:r>
          </a:p>
          <a:p>
            <a:r>
              <a:rPr lang="en-US" dirty="0"/>
              <a:t>Communicates via </a:t>
            </a:r>
            <a:r>
              <a:rPr lang="en-US" dirty="0" smtClean="0"/>
              <a:t>I²C digital output </a:t>
            </a:r>
          </a:p>
          <a:p>
            <a:r>
              <a:rPr lang="en-US" dirty="0" smtClean="0"/>
              <a:t>Interrupts to observe and account for sequential movement.</a:t>
            </a:r>
            <a:endParaRPr lang="en-US" dirty="0"/>
          </a:p>
          <a:p>
            <a:r>
              <a:rPr lang="en-US" dirty="0" smtClean="0"/>
              <a:t>Dynamically selectable detection ranges</a:t>
            </a:r>
          </a:p>
          <a:p>
            <a:r>
              <a:rPr lang="en-US" dirty="0" smtClean="0"/>
              <a:t>Can operate at a supply voltage between 1.95 and 3.6 V</a:t>
            </a:r>
          </a:p>
          <a:p>
            <a:r>
              <a:rPr lang="en-US" dirty="0" smtClean="0"/>
              <a:t>Capable of operating between -40</a:t>
            </a:r>
            <a:r>
              <a:rPr lang="en-US" dirty="0" smtClean="0">
                <a:latin typeface="Calibri"/>
              </a:rPr>
              <a:t>°</a:t>
            </a:r>
            <a:r>
              <a:rPr lang="en-US" dirty="0" smtClean="0"/>
              <a:t> and 170</a:t>
            </a:r>
            <a:r>
              <a:rPr lang="en-US" dirty="0" smtClean="0">
                <a:latin typeface="Calibri"/>
              </a:rPr>
              <a:t>° 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825500"/>
            <a:ext cx="2647950" cy="56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50250" y="6458004"/>
            <a:ext cx="25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</a:rPr>
              <a:t>© </a:t>
            </a:r>
            <a:r>
              <a:rPr lang="en-US" sz="1400" dirty="0" err="1" smtClean="0">
                <a:latin typeface="Calibri"/>
              </a:rPr>
              <a:t>Freescale</a:t>
            </a:r>
            <a:r>
              <a:rPr lang="en-US" sz="1400" dirty="0" smtClean="0">
                <a:latin typeface="Calibri"/>
              </a:rPr>
              <a:t> Semiconductors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97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Accelerometer </a:t>
            </a:r>
            <a:r>
              <a:rPr lang="en-US" dirty="0" smtClean="0"/>
              <a:t>I²C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06" y="1638836"/>
            <a:ext cx="11651088" cy="1761187"/>
          </a:xfrm>
        </p:spPr>
        <p:txBody>
          <a:bodyPr/>
          <a:lstStyle/>
          <a:p>
            <a:r>
              <a:rPr lang="en-US" dirty="0" smtClean="0"/>
              <a:t>Using I²C Communication, Accelerometer slaved to Master MCU is capable of single and multiple byte read/write functions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22581"/>
              </p:ext>
            </p:extLst>
          </p:nvPr>
        </p:nvGraphicFramePr>
        <p:xfrm>
          <a:off x="3106182" y="2859110"/>
          <a:ext cx="6140849" cy="175152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9696"/>
                <a:gridCol w="2185523"/>
                <a:gridCol w="745467"/>
                <a:gridCol w="1790163"/>
              </a:tblGrid>
              <a:tr h="379925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I²C Device Address Sequence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33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Command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</a:t>
                      </a:r>
                      <a:r>
                        <a:rPr lang="en-US" b="1" baseline="0" dirty="0" smtClean="0"/>
                        <a:t> Address (Slave)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R/W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8-bit Final Value</a:t>
                      </a:r>
                      <a:endParaRPr lang="en-US" b="1" dirty="0"/>
                    </a:p>
                  </a:txBody>
                  <a:tcPr/>
                </a:tc>
              </a:tr>
              <a:tr h="3442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0011101 (0x1D)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0x3A</a:t>
                      </a:r>
                      <a:endParaRPr lang="en-US" dirty="0"/>
                    </a:p>
                  </a:txBody>
                  <a:tcPr/>
                </a:tc>
              </a:tr>
              <a:tr h="3442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0011101 (0x1D)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0x3B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" y="5087154"/>
            <a:ext cx="10276734" cy="14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60852" y="6458003"/>
            <a:ext cx="25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</a:rPr>
              <a:t>© </a:t>
            </a:r>
            <a:r>
              <a:rPr lang="en-US" sz="1400" dirty="0" err="1" smtClean="0">
                <a:latin typeface="Calibri"/>
              </a:rPr>
              <a:t>Freescale</a:t>
            </a:r>
            <a:r>
              <a:rPr lang="en-US" sz="1400" dirty="0" smtClean="0">
                <a:latin typeface="Calibri"/>
              </a:rPr>
              <a:t> Semiconductors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6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pic>
        <p:nvPicPr>
          <p:cNvPr id="1026" name="Picture 2" descr="C:\Users\Amanda\Desktop\PC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3" y="1715190"/>
            <a:ext cx="11307763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application will be developed for Android devices using the Android SDK. </a:t>
            </a:r>
          </a:p>
          <a:p>
            <a:r>
              <a:rPr lang="en-US" dirty="0" smtClean="0"/>
              <a:t>Primary features </a:t>
            </a:r>
            <a:r>
              <a:rPr lang="en-US" dirty="0"/>
              <a:t>i</a:t>
            </a:r>
            <a:r>
              <a:rPr lang="en-US" dirty="0" smtClean="0"/>
              <a:t>nclude:</a:t>
            </a:r>
          </a:p>
          <a:p>
            <a:pPr lvl="1"/>
            <a:r>
              <a:rPr lang="en-US" dirty="0" smtClean="0"/>
              <a:t>Wirelessly connect to stones using BLE technology.</a:t>
            </a:r>
          </a:p>
          <a:p>
            <a:pPr lvl="1"/>
            <a:r>
              <a:rPr lang="en-US" dirty="0" smtClean="0"/>
              <a:t>Once connected be able to manually turn on the stones. </a:t>
            </a:r>
          </a:p>
          <a:p>
            <a:pPr lvl="1"/>
            <a:r>
              <a:rPr lang="en-US" dirty="0" smtClean="0"/>
              <a:t>Change color of stones via color sliders and premade color swatches. 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85558"/>
            <a:ext cx="2391177" cy="2713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65" y="2112135"/>
            <a:ext cx="2698296" cy="45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s</a:t>
            </a:r>
            <a:r>
              <a:rPr lang="en-US" dirty="0" smtClean="0"/>
              <a:t>tone structure should be able to hold up to 250 </a:t>
            </a:r>
            <a:r>
              <a:rPr lang="en-US" dirty="0" err="1" smtClean="0"/>
              <a:t>lbs</a:t>
            </a:r>
            <a:r>
              <a:rPr lang="en-US" dirty="0" smtClean="0"/>
              <a:t> and be completely weather proof.</a:t>
            </a:r>
          </a:p>
          <a:p>
            <a:r>
              <a:rPr lang="en-US" dirty="0" smtClean="0"/>
              <a:t>Stones will be activated by change in pressure or phone application</a:t>
            </a:r>
          </a:p>
          <a:p>
            <a:r>
              <a:rPr lang="en-US" dirty="0"/>
              <a:t>A</a:t>
            </a:r>
            <a:r>
              <a:rPr lang="en-US" dirty="0" smtClean="0"/>
              <a:t>ll power obtained by solar energy</a:t>
            </a:r>
          </a:p>
          <a:p>
            <a:r>
              <a:rPr lang="en-US" dirty="0" smtClean="0"/>
              <a:t>Wireless communication via Bluetooth LE </a:t>
            </a:r>
          </a:p>
          <a:p>
            <a:r>
              <a:rPr lang="en-US" dirty="0" smtClean="0"/>
              <a:t>Phone application to be available on Android Devices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25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Flow 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05" y="522665"/>
            <a:ext cx="5177092" cy="6180787"/>
          </a:xfrm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60015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Application will only function on BLE capable device and software (Android 4.3 or greater). Development done using Nexus 5 running Android 5.0.1.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Bluetooth needs to be enabled on device, this can be done from in the application.</a:t>
            </a: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Bluetooth scanning is very battery intensive. A scan timeout is used to prevent infinite scanning.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Important Classes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BluetoothGatt</a:t>
            </a:r>
            <a:endParaRPr lang="en-US" dirty="0" smtClean="0"/>
          </a:p>
          <a:p>
            <a:pPr lvl="1"/>
            <a:r>
              <a:rPr lang="en-US" dirty="0" smtClean="0"/>
              <a:t>Provides GATT (Generic Attribute Profile) functionality in order to communicate to BLE devices.</a:t>
            </a:r>
          </a:p>
          <a:p>
            <a:r>
              <a:rPr lang="en-US" dirty="0" err="1" smtClean="0"/>
              <a:t>BluetoothGattCallback</a:t>
            </a:r>
            <a:endParaRPr lang="en-US" dirty="0" smtClean="0"/>
          </a:p>
          <a:p>
            <a:pPr lvl="1"/>
            <a:r>
              <a:rPr lang="en-US" dirty="0" smtClean="0"/>
              <a:t> Allows for callbacks on the result of read/write operations or connection changes. </a:t>
            </a:r>
          </a:p>
          <a:p>
            <a:r>
              <a:rPr lang="en-US" dirty="0" err="1" smtClean="0"/>
              <a:t>BluetoothGattCharacteristic</a:t>
            </a:r>
            <a:endParaRPr lang="en-US" dirty="0" smtClean="0"/>
          </a:p>
          <a:p>
            <a:pPr lvl="1"/>
            <a:r>
              <a:rPr lang="en-US" dirty="0" smtClean="0"/>
              <a:t>A GATT Characteristic is the basic data element used in communication that contains both the data to be communicated and additional information such as permissions, properties or UUID. </a:t>
            </a:r>
          </a:p>
          <a:p>
            <a:r>
              <a:rPr lang="en-US" dirty="0" err="1" smtClean="0"/>
              <a:t>BluetoothGattService</a:t>
            </a:r>
            <a:endParaRPr lang="en-US" dirty="0" smtClean="0"/>
          </a:p>
          <a:p>
            <a:pPr lvl="1"/>
            <a:r>
              <a:rPr lang="en-US" dirty="0"/>
              <a:t>A service is a collection of </a:t>
            </a:r>
            <a:r>
              <a:rPr lang="en-US" dirty="0" smtClean="0"/>
              <a:t>characteristics. This method will allow us to add and manage characteristics in our service. 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12" y="417944"/>
            <a:ext cx="1403796" cy="15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187448" cy="4876800"/>
          </a:xfrm>
        </p:spPr>
        <p:txBody>
          <a:bodyPr/>
          <a:lstStyle/>
          <a:p>
            <a:r>
              <a:rPr lang="en-US" dirty="0" smtClean="0"/>
              <a:t>Enabling user to customize stone amount via application interface (adding or subtracting stones from network as needed)</a:t>
            </a:r>
          </a:p>
          <a:p>
            <a:endParaRPr lang="en-US" dirty="0"/>
          </a:p>
          <a:p>
            <a:r>
              <a:rPr lang="en-US" dirty="0" smtClean="0"/>
              <a:t>Possibly adding security features for an intruder detection mode</a:t>
            </a:r>
          </a:p>
          <a:p>
            <a:pPr lvl="1"/>
            <a:r>
              <a:rPr lang="en-US" dirty="0" smtClean="0"/>
              <a:t>Stones sending a text message alert to the user when an intruder is present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Pattern selection via user interface for blinking and color changing sequences</a:t>
            </a:r>
          </a:p>
          <a:p>
            <a:pPr lvl="1"/>
            <a:r>
              <a:rPr lang="en-US" dirty="0" smtClean="0"/>
              <a:t>User customized and pre-programmed pattern sequences</a:t>
            </a:r>
          </a:p>
          <a:p>
            <a:endParaRPr lang="en-US" dirty="0"/>
          </a:p>
          <a:p>
            <a:r>
              <a:rPr lang="en-US" dirty="0" smtClean="0"/>
              <a:t>Audio sense for sound detection and light sequence in sync with noise pick-ups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Bluetooth and </a:t>
            </a:r>
            <a:r>
              <a:rPr lang="en-US" dirty="0"/>
              <a:t>a</a:t>
            </a:r>
            <a:r>
              <a:rPr lang="en-US" dirty="0" smtClean="0"/>
              <a:t>pplication interfacing in code. </a:t>
            </a:r>
          </a:p>
          <a:p>
            <a:endParaRPr lang="en-US" dirty="0"/>
          </a:p>
          <a:p>
            <a:r>
              <a:rPr lang="en-US" dirty="0" smtClean="0"/>
              <a:t>Programming accelerometer and interfacing with MCU.</a:t>
            </a:r>
          </a:p>
          <a:p>
            <a:endParaRPr lang="en-US" dirty="0"/>
          </a:p>
          <a:p>
            <a:r>
              <a:rPr lang="en-US" dirty="0" smtClean="0"/>
              <a:t>Working on a functional JTAG interface for on-board programming of MCU.</a:t>
            </a:r>
          </a:p>
          <a:p>
            <a:endParaRPr lang="en-US" dirty="0"/>
          </a:p>
          <a:p>
            <a:r>
              <a:rPr lang="en-US" dirty="0" smtClean="0"/>
              <a:t>Laying out PCB footprint in </a:t>
            </a:r>
            <a:r>
              <a:rPr lang="en-US" dirty="0" err="1" smtClean="0"/>
              <a:t>EagleCAD</a:t>
            </a:r>
            <a:r>
              <a:rPr lang="en-US" dirty="0" smtClean="0"/>
              <a:t> and sending out PCB for fabrication.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24484"/>
              </p:ext>
            </p:extLst>
          </p:nvPr>
        </p:nvGraphicFramePr>
        <p:xfrm>
          <a:off x="440117" y="1777283"/>
          <a:ext cx="5677347" cy="454624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09243"/>
                <a:gridCol w="4058861"/>
                <a:gridCol w="809243"/>
              </a:tblGrid>
              <a:tr h="34971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Purchased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sng" strike="noStrike">
                          <a:effectLst/>
                        </a:rPr>
                        <a:t>Qty</a:t>
                      </a:r>
                      <a:endParaRPr lang="en-US" sz="1400" b="0" i="1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sng" strike="noStrike" dirty="0">
                          <a:effectLst/>
                        </a:rPr>
                        <a:t>Item Category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sng" strike="noStrike" dirty="0">
                          <a:effectLst/>
                        </a:rPr>
                        <a:t> Cost 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Solar Panel, Battery and Charge Controller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92.85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AdaFruit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Neopixel</a:t>
                      </a:r>
                      <a:r>
                        <a:rPr lang="en-US" sz="1400" u="none" strike="noStrike" dirty="0">
                          <a:effectLst/>
                        </a:rPr>
                        <a:t> LEDs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34.13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Schmartboards</a:t>
                      </a:r>
                      <a:r>
                        <a:rPr lang="en-US" sz="1400" u="none" strike="noStrike" dirty="0">
                          <a:effectLst/>
                        </a:rPr>
                        <a:t> for prototyping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54.01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Sealant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24.39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Wood and Hardware for Structure Prototype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40.69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CC2541 Mini Development Kit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106.00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MSP430F5529 Launchpad Evaluation Kit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32.98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Header Connector (20 way)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10.59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12" x 24" Frosted Plexiglas Sheet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45.40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MMA8653FC Accelerometer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12.67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Spent: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453.71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64163"/>
              </p:ext>
            </p:extLst>
          </p:nvPr>
        </p:nvGraphicFramePr>
        <p:xfrm>
          <a:off x="6251528" y="1777288"/>
          <a:ext cx="5622792" cy="280759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28460"/>
                <a:gridCol w="3722356"/>
                <a:gridCol w="1171976"/>
              </a:tblGrid>
              <a:tr h="36060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Needed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sng" strike="noStrike" dirty="0" err="1">
                          <a:effectLst/>
                        </a:rPr>
                        <a:t>Qty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sng" strike="noStrike" dirty="0">
                          <a:effectLst/>
                        </a:rPr>
                        <a:t>Item Category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i="1" u="sng" strike="noStrike" dirty="0">
                          <a:effectLst/>
                        </a:rPr>
                        <a:t> Cost </a:t>
                      </a:r>
                      <a:endParaRPr lang="en-US" sz="14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4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Solar Panel &amp; Battery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339.50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Wood and Hardware for  Stones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244.14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4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PCB Fabrication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259.98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Elec. </a:t>
                      </a:r>
                      <a:r>
                        <a:rPr lang="en-US" sz="1400" u="none" strike="noStrike" dirty="0">
                          <a:effectLst/>
                        </a:rPr>
                        <a:t>Components </a:t>
                      </a:r>
                      <a:r>
                        <a:rPr lang="en-US" sz="1400" u="none" strike="noStrike" dirty="0" smtClean="0">
                          <a:effectLst/>
                        </a:rPr>
                        <a:t>(Cap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Ind</a:t>
                      </a:r>
                      <a:r>
                        <a:rPr lang="en-US" sz="1400" u="none" strike="noStrike" dirty="0">
                          <a:effectLst/>
                        </a:rPr>
                        <a:t>, Oscillators etc.)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125.00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7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12"x24" Frosted Plexiglas Sheet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 127.86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Total Future Spending: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1,096.48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48854"/>
              </p:ext>
            </p:extLst>
          </p:nvPr>
        </p:nvGraphicFramePr>
        <p:xfrm>
          <a:off x="6928833" y="5344733"/>
          <a:ext cx="4868213" cy="965915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3780812"/>
                <a:gridCol w="1087401"/>
              </a:tblGrid>
              <a:tr h="34671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Total Spent + Future Spending: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$1,550.19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59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Leidos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&amp; Duke </a:t>
                      </a:r>
                      <a:r>
                        <a:rPr lang="en-US" sz="1400" u="none" strike="noStrike" dirty="0" smtClean="0">
                          <a:effectLst/>
                        </a:rPr>
                        <a:t>Total </a:t>
                      </a:r>
                      <a:r>
                        <a:rPr lang="en-US" sz="1400" u="none" strike="noStrike" dirty="0">
                          <a:effectLst/>
                        </a:rPr>
                        <a:t>Granted Funding: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 $2,190.00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959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i="1" u="none" strike="noStrike" dirty="0">
                          <a:effectLst/>
                        </a:rPr>
                        <a:t>Total Financial Gap/Buffer: 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dirty="0" smtClean="0">
                          <a:effectLst/>
                        </a:rPr>
                        <a:t>    $639.81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2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02229"/>
              </p:ext>
            </p:extLst>
          </p:nvPr>
        </p:nvGraphicFramePr>
        <p:xfrm>
          <a:off x="963384" y="1338945"/>
          <a:ext cx="9241973" cy="5288579"/>
        </p:xfrm>
        <a:graphic>
          <a:graphicData uri="http://schemas.openxmlformats.org/drawingml/2006/table">
            <a:tbl>
              <a:tblPr/>
              <a:tblGrid>
                <a:gridCol w="3582691"/>
                <a:gridCol w="1414821"/>
                <a:gridCol w="1574558"/>
                <a:gridCol w="2669903"/>
              </a:tblGrid>
              <a:tr h="252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Task Name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Start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Finish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363636"/>
                          </a:solidFill>
                          <a:effectLst/>
                          <a:latin typeface="Segoe UI" panose="020B0502040204020203" pitchFamily="34" charset="0"/>
                        </a:rPr>
                        <a:t>Resource Names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9/1/14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 11/19/14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Phill,Amanda,Mariah,Ben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 12/4/14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2/28/15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Order Parts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1/5/15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1/5/15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Phill,Mariah,Amanda,Ben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Structure Prototype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1/16/15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1/16/15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Ben,Mariah,Amanda,Phill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Lighting Prototype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1/16/15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2/28/15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Application Prototype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1/16/15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Bluetooth LE Prototype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1/16/15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2/28/15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Phill,Amanda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Power Prototype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1/16/15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2/28/15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Initial PCB Design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1/23/15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2/27/15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2/1/15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3/9/15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Mount Parts to Breakout Boards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2/7/15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3/7/15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Phill,Mariah,Amanda,Ben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Order PCB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3/7/15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3/7/15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Lighting Test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3/1/15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Power Test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3/1/15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Application Test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3/1/15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Wireless Communication Test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3/1/15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Multi-stone Test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 3/28/15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 3/31/15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Mariah,Phill,Amanda,Ben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Mount Parts to PCB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3/29/15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 3/29/15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Mariah,Phill,Amanda,Ben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4/6/15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 4/24/15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Mariah,Phill,Amanda,Ben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24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Test Whole System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 4/6/15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Wed 4/15/15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Mariah,Phill,Amanda,Ben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0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54840"/>
              </p:ext>
            </p:extLst>
          </p:nvPr>
        </p:nvGraphicFramePr>
        <p:xfrm>
          <a:off x="772883" y="1698170"/>
          <a:ext cx="10069287" cy="481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5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2830285"/>
            <a:ext cx="10972800" cy="9906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8488"/>
            <a:ext cx="10972800" cy="990600"/>
          </a:xfrm>
        </p:spPr>
        <p:txBody>
          <a:bodyPr/>
          <a:lstStyle/>
          <a:p>
            <a:r>
              <a:rPr lang="en-US" dirty="0" smtClean="0"/>
              <a:t>Overall System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22414"/>
            <a:ext cx="89058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13" y="1312755"/>
            <a:ext cx="69437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– Top 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3241183" cy="4876800"/>
          </a:xfrm>
        </p:spPr>
        <p:txBody>
          <a:bodyPr/>
          <a:lstStyle/>
          <a:p>
            <a:r>
              <a:rPr lang="en-US" dirty="0" smtClean="0"/>
              <a:t>Hexagon Shaped</a:t>
            </a:r>
          </a:p>
          <a:p>
            <a:r>
              <a:rPr lang="en-US" dirty="0" smtClean="0"/>
              <a:t>Plexiglas top</a:t>
            </a:r>
          </a:p>
          <a:p>
            <a:r>
              <a:rPr lang="en-US" dirty="0" smtClean="0"/>
              <a:t>Treated Pine wood sides</a:t>
            </a:r>
          </a:p>
          <a:p>
            <a:r>
              <a:rPr lang="en-US" dirty="0" smtClean="0"/>
              <a:t>Thompson’s water sealant</a:t>
            </a:r>
          </a:p>
          <a:p>
            <a:r>
              <a:rPr lang="en-US" dirty="0" smtClean="0"/>
              <a:t>Clear epoxy sealant for edges</a:t>
            </a:r>
          </a:p>
          <a:p>
            <a:r>
              <a:rPr lang="en-US" dirty="0" smtClean="0"/>
              <a:t>¼” x 3 ½” screws and tunnels for binding top to body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2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Side View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9" y="1706702"/>
            <a:ext cx="10515600" cy="38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Inside Top View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4231" y="1600200"/>
            <a:ext cx="77035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018468" cy="4876800"/>
          </a:xfrm>
        </p:spPr>
        <p:txBody>
          <a:bodyPr/>
          <a:lstStyle/>
          <a:p>
            <a:r>
              <a:rPr lang="en-US" dirty="0" smtClean="0"/>
              <a:t>MSP 430F5529 – 16 bit Ultra Low Power Microcontroller</a:t>
            </a:r>
          </a:p>
          <a:p>
            <a:r>
              <a:rPr lang="en-US" dirty="0" smtClean="0"/>
              <a:t>Low power consumption perfect for solar energy</a:t>
            </a:r>
            <a:endParaRPr lang="en-US" dirty="0"/>
          </a:p>
          <a:p>
            <a:r>
              <a:rPr lang="en-US" dirty="0" smtClean="0"/>
              <a:t>Internal configurable clock speeds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17413852"/>
              </p:ext>
            </p:extLst>
          </p:nvPr>
        </p:nvGraphicFramePr>
        <p:xfrm>
          <a:off x="6097588" y="660398"/>
          <a:ext cx="5790200" cy="585023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895100"/>
                <a:gridCol w="2895100"/>
              </a:tblGrid>
              <a:tr h="448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Features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Specifications</a:t>
                      </a:r>
                      <a:endParaRPr lang="en-US" sz="2000" dirty="0"/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Flash (kB)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128</a:t>
                      </a:r>
                      <a:endParaRPr lang="en-US" sz="1800" dirty="0"/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Frequency (MHz)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I2C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</a:p>
                  </a:txBody>
                  <a:tcPr/>
                </a:tc>
              </a:tr>
              <a:tr h="6130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 VCC (V)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1.8</a:t>
                      </a:r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 VCC (V)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</a:t>
                      </a:r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RAM (kB)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</a:p>
                  </a:txBody>
                  <a:tcPr/>
                </a:tc>
              </a:tr>
              <a:tr h="5986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I/O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s://fbcdn-sphotos-h-a.akamaihd.net/hphotos-ak-xpf1/v/t34.0-12/10984764_937526816260328_1021690368_n.jpg?oh=7e7cd8abc0f273d941bbc185e0fd7345&amp;oe=54E86D13&amp;__gda__=1424437635_c6ee554ba175342cffc942380525dc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8" y="4074820"/>
            <a:ext cx="2843772" cy="20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657599" y="5094918"/>
            <a:ext cx="788839" cy="9598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35516" y="5694337"/>
            <a:ext cx="1363178" cy="4371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5466" y="5513046"/>
            <a:ext cx="69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9.8mm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64377" y="5905979"/>
            <a:ext cx="69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9.8mm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64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1070"/>
            <a:ext cx="5242560" cy="4908618"/>
          </a:xfrm>
        </p:spPr>
        <p:txBody>
          <a:bodyPr>
            <a:normAutofit/>
          </a:bodyPr>
          <a:lstStyle/>
          <a:p>
            <a:r>
              <a:rPr lang="en-US" dirty="0" smtClean="0"/>
              <a:t>Chose this MCU due to the number of I2C and SPI ports. </a:t>
            </a:r>
          </a:p>
          <a:p>
            <a:r>
              <a:rPr lang="en-US" dirty="0" smtClean="0"/>
              <a:t>Low power </a:t>
            </a:r>
          </a:p>
          <a:p>
            <a:r>
              <a:rPr lang="en-US" dirty="0" smtClean="0"/>
              <a:t>Familiar with programming environment</a:t>
            </a:r>
          </a:p>
          <a:p>
            <a:r>
              <a:rPr lang="en-US" dirty="0" smtClean="0"/>
              <a:t>Dev-board available for free</a:t>
            </a:r>
          </a:p>
          <a:p>
            <a:r>
              <a:rPr lang="en-US" dirty="0" smtClean="0"/>
              <a:t>Open source schematics for reverence on Texas Instruments website</a:t>
            </a:r>
          </a:p>
          <a:p>
            <a:r>
              <a:rPr lang="en-US" dirty="0" smtClean="0"/>
              <a:t>MSP430 libraries for </a:t>
            </a:r>
            <a:r>
              <a:rPr lang="en-US" dirty="0" err="1" smtClean="0"/>
              <a:t>EagleCAD</a:t>
            </a:r>
            <a:r>
              <a:rPr lang="en-US" dirty="0" smtClean="0"/>
              <a:t> open source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ariah\Downloads\MSP430F5529 Pin Out 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9" y="348319"/>
            <a:ext cx="5873624" cy="59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1635</Words>
  <Application>Microsoft Office PowerPoint</Application>
  <PresentationFormat>Widescreen</PresentationFormat>
  <Paragraphs>435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Segoe UI</vt:lpstr>
      <vt:lpstr>Clarity</vt:lpstr>
      <vt:lpstr>P.R.E.S.S.  Pressure Reactive Electronic Solar Stones</vt:lpstr>
      <vt:lpstr>Goals &amp; Objectives</vt:lpstr>
      <vt:lpstr>Specifications</vt:lpstr>
      <vt:lpstr>Overall System Block Diagram</vt:lpstr>
      <vt:lpstr>Structure – Top View</vt:lpstr>
      <vt:lpstr>Structure - Side View</vt:lpstr>
      <vt:lpstr>Structure - Inside Top View</vt:lpstr>
      <vt:lpstr>MCU</vt:lpstr>
      <vt:lpstr>MCU</vt:lpstr>
      <vt:lpstr>Lighting Flow Chart</vt:lpstr>
      <vt:lpstr>LEDs – WS2812</vt:lpstr>
      <vt:lpstr>WS2812 Specifications </vt:lpstr>
      <vt:lpstr>WS2812 Specifications</vt:lpstr>
      <vt:lpstr>MCU Output for LEDs</vt:lpstr>
      <vt:lpstr>LEDs Inside Stone</vt:lpstr>
      <vt:lpstr>Luminance Test</vt:lpstr>
      <vt:lpstr>Solar Power System</vt:lpstr>
      <vt:lpstr>Solar Panel – Monocrystalline PV Panel</vt:lpstr>
      <vt:lpstr>MPPT Charge Controller</vt:lpstr>
      <vt:lpstr>MPPT Schematic </vt:lpstr>
      <vt:lpstr>Battery – Polymer Lithium Ion Battery </vt:lpstr>
      <vt:lpstr>DC – DC Converters </vt:lpstr>
      <vt:lpstr>Bluetooth Vs. Wi-Fi</vt:lpstr>
      <vt:lpstr>Bluetooth Module</vt:lpstr>
      <vt:lpstr>PowerPoint Presentation</vt:lpstr>
      <vt:lpstr>Accelerometer</vt:lpstr>
      <vt:lpstr>Accelerometer I²C Interface</vt:lpstr>
      <vt:lpstr>PCB Design</vt:lpstr>
      <vt:lpstr>Application</vt:lpstr>
      <vt:lpstr>Application Flow Chart</vt:lpstr>
      <vt:lpstr>Application Important Classes</vt:lpstr>
      <vt:lpstr>Flex Goals</vt:lpstr>
      <vt:lpstr>Our Next Steps</vt:lpstr>
      <vt:lpstr>Budget</vt:lpstr>
      <vt:lpstr>Schedule</vt:lpstr>
      <vt:lpstr>Progress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P.R.e.S.S.  Pressure Reactive Solar Stones</dc:title>
  <dc:creator>Benjamin</dc:creator>
  <cp:lastModifiedBy>Benjamin Gafoor</cp:lastModifiedBy>
  <cp:revision>112</cp:revision>
  <dcterms:created xsi:type="dcterms:W3CDTF">2015-01-23T16:12:22Z</dcterms:created>
  <dcterms:modified xsi:type="dcterms:W3CDTF">2015-02-20T04:34:27Z</dcterms:modified>
</cp:coreProperties>
</file>